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8"/>
  </p:notesMasterIdLst>
  <p:sldIdLst>
    <p:sldId id="256" r:id="rId3"/>
    <p:sldId id="277" r:id="rId4"/>
    <p:sldId id="276" r:id="rId5"/>
    <p:sldId id="269" r:id="rId6"/>
    <p:sldId id="260" r:id="rId7"/>
    <p:sldId id="261" r:id="rId8"/>
    <p:sldId id="262" r:id="rId9"/>
    <p:sldId id="264" r:id="rId10"/>
    <p:sldId id="265" r:id="rId11"/>
    <p:sldId id="266" r:id="rId12"/>
    <p:sldId id="278" r:id="rId13"/>
    <p:sldId id="267" r:id="rId14"/>
    <p:sldId id="271" r:id="rId15"/>
    <p:sldId id="274" r:id="rId16"/>
    <p:sldId id="259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6A1"/>
    <a:srgbClr val="002A7F"/>
    <a:srgbClr val="0224BE"/>
    <a:srgbClr val="0432FF"/>
    <a:srgbClr val="0118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26" autoAdjust="0"/>
    <p:restoredTop sz="94201"/>
  </p:normalViewPr>
  <p:slideViewPr>
    <p:cSldViewPr snapToGrid="0">
      <p:cViewPr>
        <p:scale>
          <a:sx n="130" d="100"/>
          <a:sy n="130" d="100"/>
        </p:scale>
        <p:origin x="1736" y="3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140D70-0311-4CA4-B8C6-DCF22F6E3356}" type="datetimeFigureOut">
              <a:rPr lang="en-GB" smtClean="0"/>
              <a:t>19/07/2026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29F6DE-FB09-49A1-AFB9-7A63261084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4754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29F6DE-FB09-49A1-AFB9-7A6326108419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8743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1BFFEC-76FF-3B96-8F98-0CB3B4B238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294910" cy="365125"/>
          </a:xfrm>
        </p:spPr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E3CECA4-B23D-6B1D-17AB-84EC549134C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002" y="484406"/>
            <a:ext cx="3171297" cy="448475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C4E2C80-2DC8-1FC4-0AC9-22B23191D261}"/>
              </a:ext>
            </a:extLst>
          </p:cNvPr>
          <p:cNvSpPr txBox="1"/>
          <p:nvPr userDrawn="1"/>
        </p:nvSpPr>
        <p:spPr>
          <a:xfrm>
            <a:off x="6022104" y="406405"/>
            <a:ext cx="4355573" cy="4090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Cultural Risk Assessment in Events: Achieving Equity, Diversity and Inclusivity</a:t>
            </a:r>
          </a:p>
          <a:p>
            <a:endParaRPr lang="en-US" dirty="0">
              <a:latin typeface="Arial Black" panose="020B0A04020102020204" pitchFamily="34" charset="0"/>
            </a:endParaRPr>
          </a:p>
          <a:p>
            <a:r>
              <a:rPr lang="en-US" sz="2400" dirty="0">
                <a:latin typeface="Arial Black" panose="020B0A04020102020204" pitchFamily="34" charset="0"/>
              </a:rPr>
              <a:t>By Bernadette Albert, Ruth Dowson and</a:t>
            </a:r>
          </a:p>
          <a:p>
            <a:r>
              <a:rPr lang="en-US" sz="2400" dirty="0">
                <a:latin typeface="Arial Black" panose="020B0A04020102020204" pitchFamily="34" charset="0"/>
              </a:rPr>
              <a:t>Dan Lomax</a:t>
            </a:r>
            <a:endParaRPr lang="en-GB" sz="2400" dirty="0">
              <a:latin typeface="Arial Black" panose="020B0A040201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F7AF127-34F4-196F-BDF5-C478AF4B98A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338" y="5498497"/>
            <a:ext cx="1161371" cy="116137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3E6C3A2-C887-059E-55AF-013456A826A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0401" y="5498497"/>
            <a:ext cx="1161371" cy="116137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26D4FDD-F168-16F4-1994-6139EA124286}"/>
              </a:ext>
            </a:extLst>
          </p:cNvPr>
          <p:cNvSpPr txBox="1"/>
          <p:nvPr userDrawn="1"/>
        </p:nvSpPr>
        <p:spPr>
          <a:xfrm>
            <a:off x="5664509" y="4385538"/>
            <a:ext cx="512618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/>
              <a:t>Scan the QR code below to see the book’s webpage </a:t>
            </a:r>
            <a:endParaRPr lang="en-GB" sz="1500" b="1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7BE826D-D9FD-D31A-F768-E4B6438CC91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108126" y="4709687"/>
            <a:ext cx="1448781" cy="1369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900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109222FA-372B-E717-1094-79523AC28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294910" cy="365125"/>
          </a:xfrm>
        </p:spPr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40980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754FD-4203-588B-DF20-C795E46091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BD7D5A-AD9C-9EE8-B969-A0F11862CC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FD855B-0D1F-5205-509D-0D005B5754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B88772-7D0C-CD18-E28C-836449766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511D70-1E35-CF64-157B-2A6D7CA29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AC7017-A861-4608-918C-B740564126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2724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4F46BB-B600-6B89-4E54-462AD9C95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FACA6-CEF5-700C-8034-ED7506993A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16A3F2-957F-C657-E895-EC62E6FDAE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3733A1-AECB-AA0E-010F-C00F96CAF1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E7D21D-072D-F06B-A3D0-9B7240970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4F24FF-2038-BCDC-C0F9-EBC601278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AC7017-A861-4608-918C-B740564126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3621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E07288-5585-9089-4266-37FF1A45B5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EE4F7D-842B-FB19-812F-321FD6107B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9CD9BB-E779-F5D9-B51B-EE57A32ED3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EF1810-19F1-BB09-A366-A96B48929E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868FA72-5AC4-0886-FC89-B4C3AC06ED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22A753A-43A9-EE7C-94E3-CC300C158B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06C3178-6748-3964-F4FB-9188820DE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FA67FC6-F788-D86D-E207-DF2BA4A8C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AC7017-A861-4608-918C-B740564126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59565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631C4-2626-C368-4634-0B2D08BE8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AF3CB3-5F3D-13DA-D79C-6E05D2F7F2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510F4B-D84C-2FE1-46E2-90FE7D880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420BF0-B32E-4098-E64D-6F448EC17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AC7017-A861-4608-918C-B740564126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48761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3E61985-652C-6A40-BC3A-B27D719137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C878F62-6C81-6645-5EB4-6C5A77776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74BDB4-7666-10F2-1D54-BB2204C8E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AC7017-A861-4608-918C-B740564126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54877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EC120-E4A5-3603-56FC-3D5F1EEED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1DD208-AE01-1218-21DA-A60A10B29E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587362-A06A-E5B2-9748-EE51DE713C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9DC982-A1DB-DD16-DACA-A0D2774FED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12F3D7-7430-6A5C-7A48-45F2F61611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539D24-D63E-1317-3810-8DE7AE74C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AC7017-A861-4608-918C-B740564126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9858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776FC-B21D-2278-8093-BA0DB74AA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01818D3-5705-3965-05AC-94088161BF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565DAE-7A82-ADCC-8285-7F61D68ECC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FD58C9-52E7-1036-4B8F-3368A7DEFD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743B6D-CEC4-FCE3-F2EA-EEE5C0531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658272-A177-46F3-9D53-B4C8DECB4C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AC7017-A861-4608-918C-B740564126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6287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6863D-1893-35DC-CEF6-96FCFAF79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CD86C3-3E86-D614-912D-79B0426D46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18147E-AB4C-D3A6-E971-4BAFDCEA46E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C1C1C9-8E57-CD05-FEB0-96976F7EB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C3B9FF-1B5B-D677-7ED2-9CC0EF68F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AC7017-A861-4608-918C-B740564126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09068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60A0EFD-E5BB-BC44-1B93-9CDC918265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C9A37E-5D84-B191-07B1-82A5A4E92A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9CC8D4-19F9-688E-F557-CD900FFF6E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289A4A-C82A-F098-4255-384AE53A2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5A4CF2-08CC-DAAC-4E04-F07C8BB78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AC7017-A861-4608-918C-B740564126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02720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365AD-F468-0A0D-7421-7B50103F0F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AD323C-37B6-E376-0068-D0DE8869D7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91400A-CFB2-79A5-D67F-12BB9EF4D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34958-94B7-BDE5-0393-B2B14C888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0CE019-2E4C-C1F6-4C65-62B85DC44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1700-9A64-4883-B22F-EA1B5650D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70218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839C9-5D46-3F74-CA48-2D4CE85F9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788E0E-957E-E19F-8231-F8F9D92B05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115AE2-07CC-08E4-FA02-291B60F362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02D8AB-2A69-674B-2D18-6AA456771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B94BA1-FE04-8809-08C0-6E7F0C4D1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1700-9A64-4883-B22F-EA1B5650D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14792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FE25-517F-2D64-CF96-156A3CA3E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C1CD7D-299D-56CA-7B26-1FCAC6D4D9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FBCF90-7EC3-76CE-551C-A882ABA23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521A10-4526-3228-6DA8-5589523CF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4E5657-5FC0-4A16-9155-8FC439262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1700-9A64-4883-B22F-EA1B5650D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20322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6EFC2-B9E1-57AD-33A8-C0EF4031D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92A9A9-79B7-D270-CD75-905706BEC0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5AD831-4C64-7180-BD9F-2E07DF30DE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C228C4-C49A-645B-9471-26DEFF118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7974CB-B2C2-C7F3-3C7A-D7264F45D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E57515-FBBD-A69C-C5E5-8B198E956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1700-9A64-4883-B22F-EA1B5650D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147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9B5CB-2CCA-2FDC-19BA-A2DAF6FED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E94133-2A21-9545-9F21-6671C1887E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C1B636-2C04-2CBA-8397-3854B7CAFB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EA9DD5-AE7C-5986-733E-9C4233C157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0D0F08-51D8-E752-DF19-B3E4789946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114AE9E-2F84-62A0-8E7F-53C9774BE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4F175A6-AF8A-735A-02EF-D90AE22AB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0A2C2BC-A9AC-EDC0-4E44-65459A386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1700-9A64-4883-B22F-EA1B5650D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17746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E58915-E9FC-86F2-8134-F1FAD1823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7009B3-FDC3-3E99-C990-EA239634B7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0164668-8407-5528-D004-3009C5F18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6131F6-96BD-68F4-B783-ECE837F41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1700-9A64-4883-B22F-EA1B5650D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85487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8B26FE9-9DF9-ABCE-611E-7BFEB3E0C5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2133D03-2D51-309F-D525-6439CD23D9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DB91C5-EB0A-36D4-DEE5-F22CC0EFF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1700-9A64-4883-B22F-EA1B5650D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05481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1C0A6-BE0A-7115-85BB-B9F9CF4E8E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228085-E193-4FC5-337C-A8B646DA98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0E2597-3561-239B-083B-380624CF55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248F6A-42F4-ACE5-4C0E-43BC3DEDDB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45D384-6BE4-9502-F7D9-8299CD86D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ED7B7D-BB93-B74F-F99F-6545FF99E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1700-9A64-4883-B22F-EA1B5650D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87521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E22C03-5B84-C8CA-1498-E7975189E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9C3458F-CBA0-530E-C11A-93F6FE408A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0E67A8-9E0F-9756-B0AE-2EC441FE43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703C05-84BC-653E-A568-90D6234B8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EEAADC-AE1D-2509-32E9-E3D9A567D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738EF1-3782-6500-ECC1-C53F92D40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1700-9A64-4883-B22F-EA1B5650D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51882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2404EC-C4BF-4284-09BE-7773B296F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2199E8-BB59-1EA0-BA22-9FBE824C8C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55ECB4-9CAB-5422-7096-E27BC5F31B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E05AA3-C62B-0131-3C8C-FB60EC548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0282D1-51E0-D36C-05A9-E1A271134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1700-9A64-4883-B22F-EA1B5650D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10788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4D23DA8-0292-9049-B0BA-CE08857177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27BDB6-302F-F893-92E1-70D06BCFA6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35C612-3B8A-19E4-2C8E-73B39F299E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EBF67E-0444-BFCC-AEA4-74DE7139F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C6C497-8948-356F-C407-7271B9EA3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1700-9A64-4883-B22F-EA1B5650D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3252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EA06CD-25FD-F80F-B592-34710EE92B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GB" dirty="0"/>
              <a:t>© Albert, Dowson &amp; Lomax 2025 https://www.goodfellowpublishers.com/culturalrisk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7C4B3E9-F308-05BB-48F1-C1E1FFAF53EF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0401" y="5498497"/>
            <a:ext cx="1161371" cy="116137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A9468B4-D57A-1D02-440D-1F852994CD37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580813" y="5498497"/>
            <a:ext cx="790786" cy="1119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579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0A6FAEC-1463-1479-AB48-1C5053557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45F6EA-6744-3C2C-81E5-1BE09BC916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91FB1C-E15F-15BD-0FD4-6054100FCD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CF385C-B2AA-BBF1-2E26-2A8BB5C8D4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B97C2A-304A-6661-7948-8AA27DAAC1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5091700-9A64-4883-B22F-EA1B5650D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7068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68CE08-AE05-4244-6529-9E14C1BF0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034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53D646-2371-8040-ADD9-FE09D41571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C72CBAF-0622-D4CB-973B-98E4E2559B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© Albert, Dowson &amp; Lomax 2025 https://</a:t>
            </a:r>
            <a:r>
              <a:rPr lang="de-DE" dirty="0" err="1"/>
              <a:t>www.goodfellowpublishers.com</a:t>
            </a:r>
            <a:r>
              <a:rPr lang="de-DE" dirty="0"/>
              <a:t>/</a:t>
            </a:r>
            <a:r>
              <a:rPr lang="de-DE" dirty="0" err="1"/>
              <a:t>culturalrisk</a:t>
            </a:r>
            <a:endParaRPr lang="en-GB" dirty="0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8FA7C3F8-E699-6607-D589-81C7ECF40FE1}"/>
              </a:ext>
            </a:extLst>
          </p:cNvPr>
          <p:cNvSpPr/>
          <p:nvPr/>
        </p:nvSpPr>
        <p:spPr>
          <a:xfrm>
            <a:off x="1491172" y="743434"/>
            <a:ext cx="4407441" cy="457200"/>
          </a:xfrm>
          <a:prstGeom prst="roundRect">
            <a:avLst>
              <a:gd name="adj" fmla="val 8853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Part A: Core Concepts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4FE3F6D-211D-FDC7-8726-4898725B080D}"/>
              </a:ext>
            </a:extLst>
          </p:cNvPr>
          <p:cNvSpPr/>
          <p:nvPr/>
        </p:nvSpPr>
        <p:spPr>
          <a:xfrm>
            <a:off x="1491172" y="235658"/>
            <a:ext cx="4404098" cy="457200"/>
          </a:xfrm>
          <a:prstGeom prst="roundRect">
            <a:avLst>
              <a:gd name="adj" fmla="val 5346"/>
            </a:avLst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1: 	Introduction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E8628E2E-D1EF-63E0-CF9F-D2AE1A104848}"/>
              </a:ext>
            </a:extLst>
          </p:cNvPr>
          <p:cNvSpPr/>
          <p:nvPr/>
        </p:nvSpPr>
        <p:spPr>
          <a:xfrm>
            <a:off x="1491172" y="1237927"/>
            <a:ext cx="4407441" cy="457200"/>
          </a:xfrm>
          <a:prstGeom prst="roundRect">
            <a:avLst>
              <a:gd name="adj" fmla="val 5346"/>
            </a:avLst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2: 	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F0E9F534-CFE2-8030-6F9F-17E1485C1173}"/>
              </a:ext>
            </a:extLst>
          </p:cNvPr>
          <p:cNvSpPr/>
          <p:nvPr/>
        </p:nvSpPr>
        <p:spPr>
          <a:xfrm>
            <a:off x="1491172" y="1726380"/>
            <a:ext cx="4407441" cy="457200"/>
          </a:xfrm>
          <a:prstGeom prst="roundRect">
            <a:avLst>
              <a:gd name="adj" fmla="val 5346"/>
            </a:avLst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3: 	Cultural Risk – EEDI and Bias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E867241C-AB73-A822-5546-FA3BAF3745A3}"/>
              </a:ext>
            </a:extLst>
          </p:cNvPr>
          <p:cNvSpPr/>
          <p:nvPr/>
        </p:nvSpPr>
        <p:spPr>
          <a:xfrm>
            <a:off x="1491172" y="2216931"/>
            <a:ext cx="4407441" cy="457200"/>
          </a:xfrm>
          <a:prstGeom prst="roundRect">
            <a:avLst>
              <a:gd name="adj" fmla="val 5346"/>
            </a:avLst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4: 	The Science of Inclusion and Bias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0A73C803-98CB-D50B-A97D-AF33621FB4F9}"/>
              </a:ext>
            </a:extLst>
          </p:cNvPr>
          <p:cNvSpPr/>
          <p:nvPr/>
        </p:nvSpPr>
        <p:spPr>
          <a:xfrm>
            <a:off x="1491172" y="2709025"/>
            <a:ext cx="4404099" cy="457200"/>
          </a:xfrm>
          <a:prstGeom prst="roundRect">
            <a:avLst>
              <a:gd name="adj" fmla="val 5346"/>
            </a:avLst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5: 	Culture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65668213-90C4-CE9D-5E20-2F60B8F7984B}"/>
              </a:ext>
            </a:extLst>
          </p:cNvPr>
          <p:cNvSpPr/>
          <p:nvPr/>
        </p:nvSpPr>
        <p:spPr>
          <a:xfrm>
            <a:off x="1491172" y="3205536"/>
            <a:ext cx="4404099" cy="457200"/>
          </a:xfrm>
          <a:prstGeom prst="roundRect">
            <a:avLst>
              <a:gd name="adj" fmla="val 5346"/>
            </a:avLst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6: 	Theories and Frameworks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0160959E-C0C9-14F0-BBCD-C2243E61EC8B}"/>
              </a:ext>
            </a:extLst>
          </p:cNvPr>
          <p:cNvSpPr/>
          <p:nvPr/>
        </p:nvSpPr>
        <p:spPr>
          <a:xfrm>
            <a:off x="1491172" y="3696829"/>
            <a:ext cx="4404098" cy="457200"/>
          </a:xfrm>
          <a:prstGeom prst="roundRect">
            <a:avLst>
              <a:gd name="adj" fmla="val 5346"/>
            </a:avLst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7: 	Cultural Intelligence (CQ)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BED99612-DC2D-92B9-3A95-B5A13A0C2393}"/>
              </a:ext>
            </a:extLst>
          </p:cNvPr>
          <p:cNvSpPr/>
          <p:nvPr/>
        </p:nvSpPr>
        <p:spPr>
          <a:xfrm>
            <a:off x="2416606" y="1235440"/>
            <a:ext cx="3488426" cy="457200"/>
          </a:xfrm>
          <a:prstGeom prst="roundRect">
            <a:avLst>
              <a:gd name="adj" fmla="val 5346"/>
            </a:avLst>
          </a:prstGeom>
          <a:solidFill>
            <a:schemeClr val="lt1">
              <a:alpha val="16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Rationale, Scope and Background of Cultural Risk Assessment and CIERA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A3175BB9-487F-22BC-2434-334F1D43A762}"/>
              </a:ext>
            </a:extLst>
          </p:cNvPr>
          <p:cNvSpPr/>
          <p:nvPr/>
        </p:nvSpPr>
        <p:spPr>
          <a:xfrm>
            <a:off x="6287382" y="747341"/>
            <a:ext cx="4413436" cy="460135"/>
          </a:xfrm>
          <a:prstGeom prst="roundRect">
            <a:avLst>
              <a:gd name="adj" fmla="val 8853"/>
            </a:avLst>
          </a:prstGeom>
          <a:solidFill>
            <a:srgbClr val="002A7F"/>
          </a:solidFill>
          <a:ln>
            <a:solidFill>
              <a:srgbClr val="002A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Part B: The Practicalities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6B6137F1-45A3-F956-068B-43320C199E84}"/>
              </a:ext>
            </a:extLst>
          </p:cNvPr>
          <p:cNvSpPr/>
          <p:nvPr/>
        </p:nvSpPr>
        <p:spPr>
          <a:xfrm>
            <a:off x="6287381" y="1247115"/>
            <a:ext cx="4413436" cy="453153"/>
          </a:xfrm>
          <a:prstGeom prst="roundRect">
            <a:avLst>
              <a:gd name="adj" fmla="val 5346"/>
            </a:avLst>
          </a:prstGeom>
          <a:ln>
            <a:solidFill>
              <a:srgbClr val="002A7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8: 	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A447B7A6-5792-095B-186B-845856834406}"/>
              </a:ext>
            </a:extLst>
          </p:cNvPr>
          <p:cNvSpPr/>
          <p:nvPr/>
        </p:nvSpPr>
        <p:spPr>
          <a:xfrm>
            <a:off x="6287381" y="1736493"/>
            <a:ext cx="4413436" cy="456937"/>
          </a:xfrm>
          <a:prstGeom prst="roundRect">
            <a:avLst>
              <a:gd name="adj" fmla="val 5346"/>
            </a:avLst>
          </a:prstGeom>
          <a:ln>
            <a:solidFill>
              <a:srgbClr val="002A7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9: 	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3426E115-0772-A0B0-D9BF-387AF1221897}"/>
              </a:ext>
            </a:extLst>
          </p:cNvPr>
          <p:cNvSpPr/>
          <p:nvPr/>
        </p:nvSpPr>
        <p:spPr>
          <a:xfrm>
            <a:off x="6293376" y="2225686"/>
            <a:ext cx="4407440" cy="452354"/>
          </a:xfrm>
          <a:prstGeom prst="roundRect">
            <a:avLst>
              <a:gd name="adj" fmla="val 5346"/>
            </a:avLst>
          </a:prstGeom>
          <a:ln>
            <a:solidFill>
              <a:srgbClr val="002A7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10: 	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B4071F51-EDA4-9B34-8C4A-0B3E1B7FB66B}"/>
              </a:ext>
            </a:extLst>
          </p:cNvPr>
          <p:cNvSpPr/>
          <p:nvPr/>
        </p:nvSpPr>
        <p:spPr>
          <a:xfrm>
            <a:off x="6296717" y="2710297"/>
            <a:ext cx="4404099" cy="455064"/>
          </a:xfrm>
          <a:prstGeom prst="roundRect">
            <a:avLst>
              <a:gd name="adj" fmla="val 5346"/>
            </a:avLst>
          </a:prstGeom>
          <a:ln>
            <a:solidFill>
              <a:srgbClr val="002A7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11: 	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2B6CFD98-28E8-5FCE-36CD-8AFF5027953C}"/>
              </a:ext>
            </a:extLst>
          </p:cNvPr>
          <p:cNvSpPr/>
          <p:nvPr/>
        </p:nvSpPr>
        <p:spPr>
          <a:xfrm>
            <a:off x="6296717" y="3209444"/>
            <a:ext cx="4404099" cy="457200"/>
          </a:xfrm>
          <a:prstGeom prst="roundRect">
            <a:avLst>
              <a:gd name="adj" fmla="val 5346"/>
            </a:avLst>
          </a:prstGeom>
          <a:ln>
            <a:solidFill>
              <a:srgbClr val="002A7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12: 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2970EF47-6584-A24C-B74D-8C44FE46A235}"/>
              </a:ext>
            </a:extLst>
          </p:cNvPr>
          <p:cNvSpPr/>
          <p:nvPr/>
        </p:nvSpPr>
        <p:spPr>
          <a:xfrm>
            <a:off x="6296717" y="3701675"/>
            <a:ext cx="4404098" cy="452354"/>
          </a:xfrm>
          <a:prstGeom prst="roundRect">
            <a:avLst>
              <a:gd name="adj" fmla="val 5346"/>
            </a:avLst>
          </a:prstGeom>
          <a:ln>
            <a:solidFill>
              <a:srgbClr val="002A7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13: 	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2E42F492-656D-7168-620F-1E8DF5A08DDB}"/>
              </a:ext>
            </a:extLst>
          </p:cNvPr>
          <p:cNvSpPr/>
          <p:nvPr/>
        </p:nvSpPr>
        <p:spPr>
          <a:xfrm>
            <a:off x="7182218" y="1733952"/>
            <a:ext cx="2800709" cy="457200"/>
          </a:xfrm>
          <a:prstGeom prst="roundRect">
            <a:avLst>
              <a:gd name="adj" fmla="val 5346"/>
            </a:avLst>
          </a:prstGeom>
          <a:solidFill>
            <a:schemeClr val="lt1">
              <a:alpha val="16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Activating Theory -  </a:t>
            </a:r>
          </a:p>
          <a:p>
            <a:r>
              <a:rPr lang="en-US" sz="1200" dirty="0"/>
              <a:t>England and Wales Cricket Board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4AA747A4-A9F1-2D4D-0B4B-C71E6B1CEA6C}"/>
              </a:ext>
            </a:extLst>
          </p:cNvPr>
          <p:cNvSpPr/>
          <p:nvPr/>
        </p:nvSpPr>
        <p:spPr>
          <a:xfrm>
            <a:off x="7182219" y="1251559"/>
            <a:ext cx="3403948" cy="457200"/>
          </a:xfrm>
          <a:prstGeom prst="roundRect">
            <a:avLst>
              <a:gd name="adj" fmla="val 5346"/>
            </a:avLst>
          </a:prstGeom>
          <a:solidFill>
            <a:schemeClr val="lt1">
              <a:alpha val="16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200" dirty="0"/>
              <a:t>Cultural Risk Assessment &amp; The Cultural Inclusivity and Equity Risk Assessment (</a:t>
            </a:r>
            <a:r>
              <a:rPr lang="en-US" sz="1200" dirty="0"/>
              <a:t>CIERA)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DF3CB2D1-5918-EFDD-139E-BCD3B00112D8}"/>
              </a:ext>
            </a:extLst>
          </p:cNvPr>
          <p:cNvSpPr/>
          <p:nvPr/>
        </p:nvSpPr>
        <p:spPr>
          <a:xfrm>
            <a:off x="7182219" y="2218205"/>
            <a:ext cx="3507423" cy="457200"/>
          </a:xfrm>
          <a:prstGeom prst="roundRect">
            <a:avLst>
              <a:gd name="adj" fmla="val 5346"/>
            </a:avLst>
          </a:prstGeom>
          <a:solidFill>
            <a:schemeClr val="lt1">
              <a:alpha val="16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200" dirty="0"/>
              <a:t>Managing Organisational Risk: Integrating Cultural Risk Awareness into Corporate Governance</a:t>
            </a:r>
            <a:endParaRPr lang="en-US" sz="1200" dirty="0"/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A9AC28F3-FBCE-5466-3BE2-B252F54F0A7F}"/>
              </a:ext>
            </a:extLst>
          </p:cNvPr>
          <p:cNvSpPr/>
          <p:nvPr/>
        </p:nvSpPr>
        <p:spPr>
          <a:xfrm>
            <a:off x="7177905" y="2721590"/>
            <a:ext cx="3503981" cy="457200"/>
          </a:xfrm>
          <a:prstGeom prst="roundRect">
            <a:avLst>
              <a:gd name="adj" fmla="val 5346"/>
            </a:avLst>
          </a:prstGeom>
          <a:solidFill>
            <a:schemeClr val="lt1">
              <a:alpha val="16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200" dirty="0"/>
              <a:t>Comparing faith in cultural contexts: In Sacred Spaces and on the Dancefloor </a:t>
            </a:r>
            <a:endParaRPr lang="en-US" sz="1200" dirty="0"/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71B9E3F5-7BDE-E9C5-CF7E-679149A5340F}"/>
              </a:ext>
            </a:extLst>
          </p:cNvPr>
          <p:cNvSpPr/>
          <p:nvPr/>
        </p:nvSpPr>
        <p:spPr>
          <a:xfrm>
            <a:off x="7182218" y="3217505"/>
            <a:ext cx="3503108" cy="457200"/>
          </a:xfrm>
          <a:prstGeom prst="roundRect">
            <a:avLst>
              <a:gd name="adj" fmla="val 5346"/>
            </a:avLst>
          </a:prstGeom>
          <a:solidFill>
            <a:schemeClr val="lt1">
              <a:alpha val="16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200" dirty="0"/>
              <a:t>Activating Theory - Action Research with Faith Leaders for the British Ritual Innovation in COVID</a:t>
            </a:r>
            <a:endParaRPr lang="en-US" sz="1200" dirty="0"/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A2282F91-A8C4-80B3-F36C-DDAE0BE1146E}"/>
              </a:ext>
            </a:extLst>
          </p:cNvPr>
          <p:cNvSpPr/>
          <p:nvPr/>
        </p:nvSpPr>
        <p:spPr>
          <a:xfrm>
            <a:off x="7177904" y="3708841"/>
            <a:ext cx="3507423" cy="457200"/>
          </a:xfrm>
          <a:prstGeom prst="roundRect">
            <a:avLst>
              <a:gd name="adj" fmla="val 5346"/>
            </a:avLst>
          </a:prstGeom>
          <a:solidFill>
            <a:schemeClr val="lt1">
              <a:alpha val="16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200" dirty="0"/>
              <a:t>Between the lines -  </a:t>
            </a:r>
          </a:p>
          <a:p>
            <a:r>
              <a:rPr lang="en-GB" sz="1200" dirty="0"/>
              <a:t>Conversations in Context,  a Dialogical Approach</a:t>
            </a:r>
            <a:endParaRPr lang="en-US" sz="1200" dirty="0"/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280EFAE5-6FCB-89D5-7A90-533761F12597}"/>
              </a:ext>
            </a:extLst>
          </p:cNvPr>
          <p:cNvSpPr/>
          <p:nvPr/>
        </p:nvSpPr>
        <p:spPr>
          <a:xfrm>
            <a:off x="4585937" y="4297128"/>
            <a:ext cx="3020122" cy="457200"/>
          </a:xfrm>
          <a:prstGeom prst="roundRect">
            <a:avLst>
              <a:gd name="adj" fmla="val 8853"/>
            </a:avLst>
          </a:prstGeom>
          <a:solidFill>
            <a:srgbClr val="0036A1"/>
          </a:solidFill>
          <a:ln>
            <a:solidFill>
              <a:srgbClr val="0036A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Part C: Case Studies</a:t>
            </a: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E2A2E002-DF8B-98B4-E03B-F87DEADBCAEE}"/>
              </a:ext>
            </a:extLst>
          </p:cNvPr>
          <p:cNvSpPr/>
          <p:nvPr/>
        </p:nvSpPr>
        <p:spPr>
          <a:xfrm>
            <a:off x="1491184" y="4527186"/>
            <a:ext cx="3020122" cy="227431"/>
          </a:xfrm>
          <a:prstGeom prst="roundRect">
            <a:avLst>
              <a:gd name="adj" fmla="val 13722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1:  Sweden – Religious Heritage</a:t>
            </a: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3A7CCE20-717F-2CF1-EE1A-FBBBF4976DB6}"/>
              </a:ext>
            </a:extLst>
          </p:cNvPr>
          <p:cNvSpPr/>
          <p:nvPr/>
        </p:nvSpPr>
        <p:spPr>
          <a:xfrm>
            <a:off x="1491172" y="4783049"/>
            <a:ext cx="3020122" cy="227431"/>
          </a:xfrm>
          <a:prstGeom prst="roundRect">
            <a:avLst>
              <a:gd name="adj" fmla="val 10601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2: UK – Sensory Rooms</a:t>
            </a: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5D853B6E-8890-1B42-D220-87665CB50580}"/>
              </a:ext>
            </a:extLst>
          </p:cNvPr>
          <p:cNvSpPr/>
          <p:nvPr/>
        </p:nvSpPr>
        <p:spPr>
          <a:xfrm>
            <a:off x="1491172" y="5048090"/>
            <a:ext cx="3020122" cy="227431"/>
          </a:xfrm>
          <a:prstGeom prst="roundRect">
            <a:avLst>
              <a:gd name="adj" fmla="val 10930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3: England – Prom Events</a:t>
            </a: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66D8BC06-142A-0D2E-E128-06C8DBE8B3C7}"/>
              </a:ext>
            </a:extLst>
          </p:cNvPr>
          <p:cNvSpPr/>
          <p:nvPr/>
        </p:nvSpPr>
        <p:spPr>
          <a:xfrm>
            <a:off x="1491172" y="5308947"/>
            <a:ext cx="3020122" cy="227431"/>
          </a:xfrm>
          <a:prstGeom prst="roundRect">
            <a:avLst>
              <a:gd name="adj" fmla="val 7645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4: UAE – Cultural Awareness</a:t>
            </a:r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4912AA1E-9E8D-8C3D-16F6-3814A0CE9BA6}"/>
              </a:ext>
            </a:extLst>
          </p:cNvPr>
          <p:cNvSpPr/>
          <p:nvPr/>
        </p:nvSpPr>
        <p:spPr>
          <a:xfrm>
            <a:off x="1491172" y="5569804"/>
            <a:ext cx="3020122" cy="227431"/>
          </a:xfrm>
          <a:prstGeom prst="roundRect">
            <a:avLst>
              <a:gd name="adj" fmla="val 10930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5: Australia – Indigenous Communities</a:t>
            </a:r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2E655301-5EC5-CCCE-0FE1-6737E9BF5043}"/>
              </a:ext>
            </a:extLst>
          </p:cNvPr>
          <p:cNvSpPr/>
          <p:nvPr/>
        </p:nvSpPr>
        <p:spPr>
          <a:xfrm>
            <a:off x="4585939" y="4795464"/>
            <a:ext cx="3020122" cy="227431"/>
          </a:xfrm>
          <a:prstGeom prst="roundRect">
            <a:avLst>
              <a:gd name="adj" fmla="val 13722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6: Qatar – Football World Cup</a:t>
            </a:r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5C352660-3882-24CA-80A6-C75308BDD1EB}"/>
              </a:ext>
            </a:extLst>
          </p:cNvPr>
          <p:cNvSpPr/>
          <p:nvPr/>
        </p:nvSpPr>
        <p:spPr>
          <a:xfrm>
            <a:off x="4585938" y="5050264"/>
            <a:ext cx="3020122" cy="227431"/>
          </a:xfrm>
          <a:prstGeom prst="roundRect">
            <a:avLst>
              <a:gd name="adj" fmla="val 8138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7: USA – NFL </a:t>
            </a:r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AC9EDC49-0E12-075C-E372-F891E8AFE407}"/>
              </a:ext>
            </a:extLst>
          </p:cNvPr>
          <p:cNvSpPr/>
          <p:nvPr/>
        </p:nvSpPr>
        <p:spPr>
          <a:xfrm>
            <a:off x="4585937" y="5304690"/>
            <a:ext cx="3020122" cy="227431"/>
          </a:xfrm>
          <a:prstGeom prst="roundRect">
            <a:avLst>
              <a:gd name="adj" fmla="val 8138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8: Japan – Cultural Heritage</a:t>
            </a:r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498AF2F0-57A0-1236-E333-26E07A39AD2C}"/>
              </a:ext>
            </a:extLst>
          </p:cNvPr>
          <p:cNvSpPr/>
          <p:nvPr/>
        </p:nvSpPr>
        <p:spPr>
          <a:xfrm>
            <a:off x="4585937" y="5559855"/>
            <a:ext cx="3020122" cy="227431"/>
          </a:xfrm>
          <a:prstGeom prst="roundRect">
            <a:avLst>
              <a:gd name="adj" fmla="val 10766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9: UK – Sport and Gender</a:t>
            </a:r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1C3ABEA0-1D3B-3DE2-96EA-CAA907C7B8C6}"/>
              </a:ext>
            </a:extLst>
          </p:cNvPr>
          <p:cNvSpPr/>
          <p:nvPr/>
        </p:nvSpPr>
        <p:spPr>
          <a:xfrm>
            <a:off x="7680699" y="4541247"/>
            <a:ext cx="3020122" cy="227431"/>
          </a:xfrm>
          <a:prstGeom prst="roundRect">
            <a:avLst>
              <a:gd name="adj" fmla="val 10601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10: UK – Faith and Sexuality</a:t>
            </a:r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EEE18019-1781-5F1E-3545-518EED0DEFB7}"/>
              </a:ext>
            </a:extLst>
          </p:cNvPr>
          <p:cNvSpPr/>
          <p:nvPr/>
        </p:nvSpPr>
        <p:spPr>
          <a:xfrm>
            <a:off x="7680698" y="4794318"/>
            <a:ext cx="3020122" cy="227431"/>
          </a:xfrm>
          <a:prstGeom prst="roundRect">
            <a:avLst>
              <a:gd name="adj" fmla="val 10930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11: UK – Cultural Events</a:t>
            </a: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F0FFA300-549C-DC7D-D03C-217B7B3C9D1F}"/>
              </a:ext>
            </a:extLst>
          </p:cNvPr>
          <p:cNvSpPr/>
          <p:nvPr/>
        </p:nvSpPr>
        <p:spPr>
          <a:xfrm>
            <a:off x="7680697" y="5047513"/>
            <a:ext cx="3020122" cy="227431"/>
          </a:xfrm>
          <a:prstGeom prst="roundRect">
            <a:avLst>
              <a:gd name="adj" fmla="val 10766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12: USA – Belonging and Ethnicity</a:t>
            </a:r>
          </a:p>
        </p:txBody>
      </p:sp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71768A14-C58F-9E65-604F-F08BF1F58A9C}"/>
              </a:ext>
            </a:extLst>
          </p:cNvPr>
          <p:cNvSpPr/>
          <p:nvPr/>
        </p:nvSpPr>
        <p:spPr>
          <a:xfrm>
            <a:off x="7680696" y="5304906"/>
            <a:ext cx="3020122" cy="227431"/>
          </a:xfrm>
          <a:prstGeom prst="roundRect">
            <a:avLst>
              <a:gd name="adj" fmla="val 8137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13: Caribbean – Diaspora Communities</a:t>
            </a:r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5F0EC2B1-4938-FCFD-B45C-3293D7B0017E}"/>
              </a:ext>
            </a:extLst>
          </p:cNvPr>
          <p:cNvSpPr/>
          <p:nvPr/>
        </p:nvSpPr>
        <p:spPr>
          <a:xfrm>
            <a:off x="7680696" y="5558127"/>
            <a:ext cx="3020122" cy="227431"/>
          </a:xfrm>
          <a:prstGeom prst="roundRect">
            <a:avLst>
              <a:gd name="adj" fmla="val 10930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14: Nigeria – Business Events</a:t>
            </a:r>
          </a:p>
        </p:txBody>
      </p:sp>
    </p:spTree>
    <p:extLst>
      <p:ext uri="{BB962C8B-B14F-4D97-AF65-F5344CB8AC3E}">
        <p14:creationId xmlns:p14="http://schemas.microsoft.com/office/powerpoint/2010/main" val="24807138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03D268D-033C-C890-FB49-F3273A3F9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1D343AD-2E03-BC95-C176-34FA52D015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8869" y="479699"/>
            <a:ext cx="6174262" cy="4872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4983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F02C55-0F37-E199-CBE3-B7E1EB6EE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423" y="309987"/>
            <a:ext cx="10641419" cy="1690688"/>
          </a:xfrm>
        </p:spPr>
        <p:txBody>
          <a:bodyPr/>
          <a:lstStyle/>
          <a:p>
            <a:r>
              <a:rPr lang="en-GB" sz="4000" dirty="0"/>
              <a:t>Chapter 8: The Cultural Risk Assessment and the Cultural Inclusivity and Equity Risk Assessment </a:t>
            </a:r>
            <a:r>
              <a:rPr lang="en-GB" sz="2400" i="1" dirty="0"/>
              <a:t>Bernadette Albert</a:t>
            </a:r>
            <a:endParaRPr lang="en-US" sz="2400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CEB24A-4F75-B2F2-5F8E-8142C9E530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32614" y="2139115"/>
            <a:ext cx="9526772" cy="3563554"/>
          </a:xfrm>
        </p:spPr>
        <p:txBody>
          <a:bodyPr/>
          <a:lstStyle/>
          <a:p>
            <a:r>
              <a:rPr lang="en-GB" sz="2400" dirty="0">
                <a:solidFill>
                  <a:srgbClr val="1A1919"/>
                </a:solidFill>
              </a:rPr>
              <a:t>Di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scusses the practicalities of cultural risk, offering examples and suggestions for gaining expertise.</a:t>
            </a:r>
            <a:endParaRPr lang="en-GB" sz="2400" dirty="0">
              <a:solidFill>
                <a:srgbClr val="1A1919"/>
              </a:solidFill>
              <a:effectLst/>
            </a:endParaRPr>
          </a:p>
          <a:p>
            <a:r>
              <a:rPr lang="en-GB" sz="2400" b="0" i="0" dirty="0">
                <a:solidFill>
                  <a:srgbClr val="1A1919"/>
                </a:solidFill>
                <a:effectLst/>
              </a:rPr>
              <a:t>Continues the story of developing the cultural risk assessment and the</a:t>
            </a:r>
            <a:r>
              <a:rPr lang="en-GB" sz="2400" dirty="0">
                <a:solidFill>
                  <a:srgbClr val="1A1919"/>
                </a:solidFill>
              </a:rPr>
              <a:t>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CIERA©. </a:t>
            </a:r>
          </a:p>
          <a:p>
            <a:r>
              <a:rPr lang="en-GB" sz="2400" b="0" i="0" dirty="0">
                <a:solidFill>
                  <a:srgbClr val="1A1919"/>
                </a:solidFill>
                <a:effectLst/>
              </a:rPr>
              <a:t>Reflects </a:t>
            </a:r>
            <a:r>
              <a:rPr lang="en-GB" sz="2400" dirty="0">
                <a:solidFill>
                  <a:srgbClr val="1A1919"/>
                </a:solidFill>
              </a:rPr>
              <a:t>on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variations in culture and the</a:t>
            </a:r>
            <a:r>
              <a:rPr lang="en-GB" sz="2400" dirty="0">
                <a:solidFill>
                  <a:srgbClr val="1A1919"/>
                </a:solidFill>
              </a:rPr>
              <a:t>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need for cultural intelligence imperative to cater for variations in diverse contexts </a:t>
            </a:r>
          </a:p>
          <a:p>
            <a:r>
              <a:rPr lang="en-GB" sz="2400" dirty="0">
                <a:solidFill>
                  <a:srgbClr val="1A1919"/>
                </a:solidFill>
              </a:rPr>
              <a:t>E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xamines closely the details, structures and processes that comprise the CRA and</a:t>
            </a:r>
            <a:r>
              <a:rPr lang="en-GB" sz="2400" dirty="0">
                <a:solidFill>
                  <a:srgbClr val="1A1919"/>
                </a:solidFill>
              </a:rPr>
              <a:t>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CIERA©</a:t>
            </a:r>
            <a:endParaRPr lang="en-GB" sz="2400" dirty="0">
              <a:solidFill>
                <a:srgbClr val="1A1919"/>
              </a:solidFill>
              <a:effectLst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8FE787-C867-607A-BF38-373B5DC5A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91372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A0FE301-7F1C-109B-48DC-730BFEDF1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2344F08-73F6-A7C3-4139-99B8DC0F68F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44798" y="30430"/>
            <a:ext cx="10708105" cy="1826774"/>
          </a:xfrm>
          <a:prstGeom prst="rect">
            <a:avLst/>
          </a:prstGeom>
        </p:spPr>
        <p:txBody>
          <a:bodyPr/>
          <a:lstStyle/>
          <a:p>
            <a:r>
              <a:rPr lang="en-GB" sz="4000" dirty="0"/>
              <a:t>Introduction – the Cultural Risk Assessment (CRA) and the Cultural Inclusivity and Equity Risk Assessment (CIERA©) </a:t>
            </a:r>
            <a:endParaRPr lang="en-US" sz="2400" i="1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747C75-C35C-5521-5AED-0D277CB72809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710105" y="2021075"/>
            <a:ext cx="10708104" cy="4475418"/>
          </a:xfrm>
          <a:prstGeom prst="rect">
            <a:avLst/>
          </a:prstGeom>
        </p:spPr>
        <p:txBody>
          <a:bodyPr/>
          <a:lstStyle/>
          <a:p>
            <a:r>
              <a:rPr lang="en-GB" dirty="0">
                <a:solidFill>
                  <a:srgbClr val="1A1919"/>
                </a:solidFill>
                <a:effectLst/>
              </a:rPr>
              <a:t>Event managers have moral, ethical and legal mandate to deliver inclusive event spaces</a:t>
            </a:r>
          </a:p>
          <a:p>
            <a:r>
              <a:rPr lang="en-GB" dirty="0">
                <a:solidFill>
                  <a:srgbClr val="1A1919"/>
                </a:solidFill>
              </a:rPr>
              <a:t>Therefore event managers need to understand how space impacts inclusion</a:t>
            </a:r>
          </a:p>
          <a:p>
            <a:r>
              <a:rPr lang="en-GB" dirty="0">
                <a:solidFill>
                  <a:srgbClr val="1A1919"/>
                </a:solidFill>
              </a:rPr>
              <a:t>This results in the need for event managers to develop Cultural Intelligence (CQ), which is used to inform assessment and mitigation of cultural risks</a:t>
            </a:r>
            <a:endParaRPr lang="en-GB" dirty="0">
              <a:solidFill>
                <a:srgbClr val="1A1919"/>
              </a:solidFill>
              <a:effectLst/>
            </a:endParaRPr>
          </a:p>
          <a:p>
            <a:pPr marL="0" indent="0">
              <a:buNone/>
            </a:pPr>
            <a:endParaRPr lang="en-GB" dirty="0">
              <a:solidFill>
                <a:srgbClr val="1A1919"/>
              </a:solidFill>
              <a:effectLst/>
            </a:endParaRPr>
          </a:p>
          <a:p>
            <a:pPr lvl="1"/>
            <a:endParaRPr lang="en-GB" dirty="0">
              <a:solidFill>
                <a:srgbClr val="1A1919"/>
              </a:solidFill>
              <a:effectLst/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6226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3FB2DD6-7C57-6D3F-7432-959C4AA9A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8EB2908-BA7B-A418-F22A-30465B60F44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73578" y="393202"/>
            <a:ext cx="11224954" cy="671960"/>
          </a:xfrm>
          <a:prstGeom prst="rect">
            <a:avLst/>
          </a:prstGeom>
        </p:spPr>
        <p:txBody>
          <a:bodyPr/>
          <a:lstStyle/>
          <a:p>
            <a:r>
              <a:rPr lang="en-GB" sz="4000" dirty="0"/>
              <a:t>Origins of the CRA </a:t>
            </a:r>
            <a:endParaRPr lang="en-US" sz="2400" i="1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B2E3A6-2AC5-33C8-469A-63CD724B92EA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1167487" y="1280289"/>
            <a:ext cx="10037135" cy="4318636"/>
          </a:xfrm>
          <a:prstGeom prst="rect">
            <a:avLst/>
          </a:prstGeom>
        </p:spPr>
        <p:txBody>
          <a:bodyPr/>
          <a:lstStyle/>
          <a:p>
            <a:r>
              <a:rPr lang="en-GB" dirty="0">
                <a:solidFill>
                  <a:srgbClr val="1A1919"/>
                </a:solidFill>
              </a:rPr>
              <a:t>CRA initially designed within module on culture and titular in events</a:t>
            </a:r>
          </a:p>
          <a:p>
            <a:r>
              <a:rPr lang="en-GB" dirty="0">
                <a:solidFill>
                  <a:srgbClr val="1A1919"/>
                </a:solidFill>
                <a:effectLst/>
              </a:rPr>
              <a:t>Students and event managers need to develop cultural awareness, build individual cultural capital, and understand diversity and inclusive practice in order to create inclusive event spaces</a:t>
            </a:r>
          </a:p>
          <a:p>
            <a:r>
              <a:rPr lang="en-GB" dirty="0">
                <a:solidFill>
                  <a:srgbClr val="1A1919"/>
                </a:solidFill>
              </a:rPr>
              <a:t>Tools such as CRA and CIERA© enable analysis that facilitates delivery of culturally intelligent events, contributing to wider transformation across organisations, systems and social contexts </a:t>
            </a:r>
            <a:endParaRPr lang="en-GB" dirty="0">
              <a:solidFill>
                <a:srgbClr val="1A1919"/>
              </a:solidFill>
              <a:effectLst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51346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B5ECBEB-F289-3FDD-4554-0A43989594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893" y="53887"/>
            <a:ext cx="10653823" cy="670308"/>
          </a:xfrm>
        </p:spPr>
        <p:txBody>
          <a:bodyPr/>
          <a:lstStyle/>
          <a:p>
            <a:r>
              <a:rPr lang="en-GB" sz="4000" dirty="0"/>
              <a:t>The Cultural Risk Assessment</a:t>
            </a:r>
            <a:endParaRPr lang="en-US" sz="2400" i="1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397689-74D1-FB57-5BE1-720322C879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3871" y="830026"/>
            <a:ext cx="12028129" cy="4864490"/>
          </a:xfrm>
        </p:spPr>
        <p:txBody>
          <a:bodyPr/>
          <a:lstStyle/>
          <a:p>
            <a:r>
              <a:rPr lang="en-GB" sz="2600" dirty="0">
                <a:solidFill>
                  <a:srgbClr val="1A1919"/>
                </a:solidFill>
                <a:effectLst/>
              </a:rPr>
              <a:t>First iteration was designed to build students’ competence and cultural awareness</a:t>
            </a:r>
          </a:p>
          <a:p>
            <a:r>
              <a:rPr lang="en-GB" sz="2600" dirty="0">
                <a:solidFill>
                  <a:srgbClr val="1A1919"/>
                </a:solidFill>
              </a:rPr>
              <a:t>Analysed key event features including catering, design, accessibility – reasonably easy to identify as visible elements of the cultural iceberg</a:t>
            </a:r>
          </a:p>
          <a:p>
            <a:r>
              <a:rPr lang="en-GB" sz="2600" dirty="0">
                <a:solidFill>
                  <a:srgbClr val="1A1919"/>
                </a:solidFill>
                <a:effectLst/>
              </a:rPr>
              <a:t>Fashioned along the lines of Health and Safety Risk Assessment</a:t>
            </a:r>
          </a:p>
          <a:p>
            <a:r>
              <a:rPr lang="en-GB" sz="2600" dirty="0">
                <a:solidFill>
                  <a:srgbClr val="1A1919"/>
                </a:solidFill>
              </a:rPr>
              <a:t>Second iteration based on reigniting of broader issue across events sector and beyond, which lacked tools to support strategic EEDI implementation in events and event organisations</a:t>
            </a:r>
          </a:p>
          <a:p>
            <a:r>
              <a:rPr lang="en-GB" sz="2600" dirty="0">
                <a:solidFill>
                  <a:srgbClr val="1A1919"/>
                </a:solidFill>
                <a:effectLst/>
              </a:rPr>
              <a:t>As a consequence, people working </a:t>
            </a:r>
            <a:r>
              <a:rPr lang="en-GB" sz="2600" dirty="0">
                <a:solidFill>
                  <a:srgbClr val="1A1919"/>
                </a:solidFill>
              </a:rPr>
              <a:t>in the sector with diverse traits and characteristics would also benefit</a:t>
            </a:r>
          </a:p>
          <a:p>
            <a:r>
              <a:rPr lang="en-GB" sz="2600" dirty="0">
                <a:solidFill>
                  <a:srgbClr val="1A1919"/>
                </a:solidFill>
                <a:effectLst/>
              </a:rPr>
              <a:t>CIERA</a:t>
            </a:r>
            <a:r>
              <a:rPr lang="en-GB" sz="2600" dirty="0">
                <a:solidFill>
                  <a:srgbClr val="1A1919"/>
                </a:solidFill>
              </a:rPr>
              <a:t>© is an extension of CRA to assess institutional and physical environments </a:t>
            </a:r>
            <a:endParaRPr lang="en-GB" sz="2600" dirty="0">
              <a:solidFill>
                <a:srgbClr val="1A1919"/>
              </a:solidFill>
              <a:effectLst/>
            </a:endParaRPr>
          </a:p>
          <a:p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A9F9B79-162E-EFE2-6BD3-CF9BD46D1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840250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2915B-FAF5-088C-566C-BB464B5A95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725" y="26057"/>
            <a:ext cx="10966549" cy="736813"/>
          </a:xfrm>
        </p:spPr>
        <p:txBody>
          <a:bodyPr/>
          <a:lstStyle/>
          <a:p>
            <a:r>
              <a:rPr lang="en-GB" sz="4000" dirty="0"/>
              <a:t>Requisite skills for delivery – CRA </a:t>
            </a:r>
            <a:endParaRPr lang="en-US" sz="2400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F760CC-A241-A3A5-1532-D1CB39D5B1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9247" y="737416"/>
            <a:ext cx="12082753" cy="4811372"/>
          </a:xfrm>
        </p:spPr>
        <p:txBody>
          <a:bodyPr/>
          <a:lstStyle/>
          <a:p>
            <a:r>
              <a:rPr lang="en-GB" dirty="0"/>
              <a:t>CRA tool requires implementation by individuals with higher levels of cultural competence</a:t>
            </a:r>
          </a:p>
          <a:p>
            <a:r>
              <a:rPr lang="en-GB" dirty="0"/>
              <a:t>CRA led to the development of the concept of cultural competence and the Cultural Intelligence Development Framework</a:t>
            </a:r>
          </a:p>
          <a:p>
            <a:r>
              <a:rPr lang="en-GB" dirty="0"/>
              <a:t>Traditional Health and Safety Risk Assessment requires assessors to be ‘suitably and sufficiently qualified’</a:t>
            </a:r>
          </a:p>
          <a:p>
            <a:r>
              <a:rPr lang="en-GB" dirty="0"/>
              <a:t>Assessing cultural risk requires specific cultural knowledge and ability to research cultural environments across all protected characteristics and beyond</a:t>
            </a:r>
          </a:p>
          <a:p>
            <a:r>
              <a:rPr lang="en-GB" dirty="0"/>
              <a:t>Falassi’s (1967) typological model of ritual enhances identification of less tangible cultural elements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BB9F5D-1188-C666-DBE6-0592CE835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15586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1903B-1D18-E617-A386-6577E4C1A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654" y="66795"/>
            <a:ext cx="10224748" cy="616000"/>
          </a:xfrm>
        </p:spPr>
        <p:txBody>
          <a:bodyPr/>
          <a:lstStyle/>
          <a:p>
            <a:r>
              <a:rPr lang="en-GB" sz="4000" dirty="0"/>
              <a:t>The CIERA©</a:t>
            </a:r>
            <a:endParaRPr lang="en-US" sz="2400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38A73E-076E-9B86-D498-A8BEADDF60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587202"/>
            <a:ext cx="12191999" cy="5394088"/>
          </a:xfrm>
        </p:spPr>
        <p:txBody>
          <a:bodyPr/>
          <a:lstStyle/>
          <a:p>
            <a:r>
              <a:rPr lang="en-GB" sz="2200" dirty="0">
                <a:solidFill>
                  <a:srgbClr val="1A1919"/>
                </a:solidFill>
              </a:rPr>
              <a:t>Constructed on the basis that simply including representation of groups alone does not create diverse spaces</a:t>
            </a:r>
          </a:p>
          <a:p>
            <a:r>
              <a:rPr lang="en-GB" sz="2200" dirty="0">
                <a:solidFill>
                  <a:srgbClr val="1A1919"/>
                </a:solidFill>
              </a:rPr>
              <a:t>Authentic engagement regardless of diverse characteristics hinges in inclusion – more than representation</a:t>
            </a:r>
          </a:p>
          <a:p>
            <a:r>
              <a:rPr lang="en-GB" sz="2200" dirty="0">
                <a:solidFill>
                  <a:srgbClr val="1A1919"/>
                </a:solidFill>
              </a:rPr>
              <a:t>Accesses full range of positive attributes of diverse groups</a:t>
            </a:r>
          </a:p>
          <a:p>
            <a:r>
              <a:rPr lang="en-GB" sz="2200" dirty="0">
                <a:solidFill>
                  <a:srgbClr val="1A1919"/>
                </a:solidFill>
              </a:rPr>
              <a:t>Rationale – grounded in proactive legal compliance, risk mitigation, ethical values, organisational excellence</a:t>
            </a:r>
          </a:p>
          <a:p>
            <a:r>
              <a:rPr lang="en-GB" sz="2200" dirty="0">
                <a:solidFill>
                  <a:srgbClr val="1A1919"/>
                </a:solidFill>
              </a:rPr>
              <a:t>Requires extensive paper trail for tangible evidence</a:t>
            </a:r>
          </a:p>
          <a:p>
            <a:r>
              <a:rPr lang="en-GB" sz="2200" dirty="0">
                <a:solidFill>
                  <a:srgbClr val="1A1919"/>
                </a:solidFill>
              </a:rPr>
              <a:t>Supports benchmarking the existing context to identify areas for improvement	</a:t>
            </a:r>
          </a:p>
          <a:p>
            <a:r>
              <a:rPr lang="en-GB" sz="2200" dirty="0">
                <a:solidFill>
                  <a:srgbClr val="1A1919"/>
                </a:solidFill>
              </a:rPr>
              <a:t>Organisational conflicts in multicultural environments arise from lack of cultural humility and awareness, cultural insensitivity and bias</a:t>
            </a:r>
          </a:p>
          <a:p>
            <a:r>
              <a:rPr lang="en-GB" sz="2200" dirty="0">
                <a:solidFill>
                  <a:srgbClr val="1A1919"/>
                </a:solidFill>
              </a:rPr>
              <a:t>Creates alignment with organisational moral and ethical values, moving beyond virtue signalling</a:t>
            </a:r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96811E-1101-6F7C-2CC2-7BC085658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42908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584A79-3293-6992-AB39-8C67EF658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924573"/>
          </a:xfrm>
        </p:spPr>
        <p:txBody>
          <a:bodyPr/>
          <a:lstStyle/>
          <a:p>
            <a:r>
              <a:rPr lang="en-GB" sz="4000" dirty="0"/>
              <a:t>Application of the CIERA© </a:t>
            </a:r>
            <a:endParaRPr lang="en-US" sz="2400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183455-D34D-565F-6E55-C88731F3D5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6994" y="1289698"/>
            <a:ext cx="3161394" cy="4131699"/>
          </a:xfrm>
        </p:spPr>
        <p:txBody>
          <a:bodyPr/>
          <a:lstStyle/>
          <a:p>
            <a:r>
              <a:rPr lang="en-GB" sz="2600" dirty="0">
                <a:solidFill>
                  <a:srgbClr val="1A1919"/>
                </a:solidFill>
              </a:rPr>
              <a:t>CIERA© process encompasses the whole organisation, with cross-section of operations, people, space, place, systems, strategy and delivery</a:t>
            </a:r>
          </a:p>
          <a:p>
            <a:r>
              <a:rPr lang="en-GB" sz="2600" dirty="0">
                <a:solidFill>
                  <a:srgbClr val="1A1919"/>
                </a:solidFill>
              </a:rPr>
              <a:t>A living document</a:t>
            </a:r>
            <a:endParaRPr lang="en-US" sz="260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DAC72D3-DEC6-ED44-1143-DE1508F940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515032" y="950120"/>
            <a:ext cx="5183188" cy="823912"/>
          </a:xfrm>
        </p:spPr>
        <p:txBody>
          <a:bodyPr/>
          <a:lstStyle/>
          <a:p>
            <a:r>
              <a:rPr lang="en-GB" dirty="0"/>
              <a:t>The CIERA© process steps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9B9A570-F182-3490-797E-0D132C0CB9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504405" y="1774032"/>
            <a:ext cx="8362583" cy="4289194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/>
              <a:t>Identify the audience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Identify macro and micro cultural components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Identify the area of focus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a) Audit b) Classify existing characteristics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Identify impacts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a) Identify mitigative measures b) Implement mitigative measures 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Evaluate and review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9F61AA-7FDE-73F2-3795-3021D013F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43938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1B9DEB6-96FB-5B9C-4477-17303FD0CB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3185" y="-46818"/>
            <a:ext cx="5792837" cy="6313719"/>
          </a:xfrm>
          <a:prstGeom prst="rect">
            <a:avLst/>
          </a:prstGeom>
          <a:ln>
            <a:noFill/>
          </a:ln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A4ACE50-C8F7-D071-4786-6F9161B5B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© Albert, Dowson &amp; Lomax 2025 https://www.goodfellowpublishers.com/culturalrisk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A32E78E-0ED8-79CE-BC95-A5470D93E37E}"/>
              </a:ext>
            </a:extLst>
          </p:cNvPr>
          <p:cNvSpPr txBox="1"/>
          <p:nvPr/>
        </p:nvSpPr>
        <p:spPr>
          <a:xfrm>
            <a:off x="559895" y="2649793"/>
            <a:ext cx="26035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800" b="1" dirty="0"/>
              <a:t>The CIERA© process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6572833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4092D-DE73-A802-37E8-495EA919EE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5662"/>
            <a:ext cx="10515600" cy="672724"/>
          </a:xfrm>
        </p:spPr>
        <p:txBody>
          <a:bodyPr/>
          <a:lstStyle/>
          <a:p>
            <a:r>
              <a:rPr lang="en-GB" sz="4000" dirty="0"/>
              <a:t>Key aspects of the CIERA©</a:t>
            </a:r>
            <a:endParaRPr lang="en-US" sz="2400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F013B8-46A3-AFEE-6213-570CCA8FA4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5591" y="957773"/>
            <a:ext cx="5924209" cy="5219190"/>
          </a:xfrm>
        </p:spPr>
        <p:txBody>
          <a:bodyPr/>
          <a:lstStyle/>
          <a:p>
            <a:r>
              <a:rPr lang="en-GB" sz="3200" dirty="0"/>
              <a:t>Scope – context – assessment criteria of each unique context</a:t>
            </a:r>
          </a:p>
          <a:p>
            <a:r>
              <a:rPr lang="en-GB" sz="3200" dirty="0"/>
              <a:t>Communication and consultation</a:t>
            </a:r>
          </a:p>
          <a:p>
            <a:r>
              <a:rPr lang="en-GB" sz="3200" dirty="0"/>
              <a:t>Cultural identification – presence of diversity in the organisation; protected characteristics and impacts</a:t>
            </a:r>
            <a:endParaRPr lang="en-US" sz="3200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CE69AF3-B5D8-D658-0350-08EF6D5DCA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957773"/>
            <a:ext cx="6019800" cy="5219190"/>
          </a:xfrm>
        </p:spPr>
        <p:txBody>
          <a:bodyPr/>
          <a:lstStyle/>
          <a:p>
            <a:r>
              <a:rPr lang="en-GB" sz="3200" dirty="0"/>
              <a:t>Risk identification and analysis – Impacts: reputational, emotional, psychological, physical, wellbeing, motivational, business objectives, CSR</a:t>
            </a:r>
          </a:p>
          <a:p>
            <a:r>
              <a:rPr lang="en-GB" sz="3200" dirty="0"/>
              <a:t>Recording and reporting</a:t>
            </a:r>
          </a:p>
          <a:p>
            <a:r>
              <a:rPr lang="en-GB" sz="3200" dirty="0"/>
              <a:t>Monitoring and review</a:t>
            </a:r>
            <a:endParaRPr lang="en-US" sz="32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F22669-15AB-9B57-4D36-7E40AFE53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54662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D80DD-7ABC-FEDA-8C11-2BAD9031D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259" y="546239"/>
            <a:ext cx="11089759" cy="801431"/>
          </a:xfrm>
        </p:spPr>
        <p:txBody>
          <a:bodyPr/>
          <a:lstStyle/>
          <a:p>
            <a:r>
              <a:rPr lang="en-GB" sz="4000" dirty="0"/>
              <a:t>Summary</a:t>
            </a:r>
            <a:endParaRPr lang="en-US" sz="2000" i="1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BA33EE-B839-DEAD-D150-3B201A8122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E2DE7FA-A27C-E46E-654F-E7FF2892AA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3899" y="1502150"/>
            <a:ext cx="9253520" cy="3882769"/>
          </a:xfrm>
        </p:spPr>
        <p:txBody>
          <a:bodyPr/>
          <a:lstStyle/>
          <a:p>
            <a:r>
              <a:rPr lang="en-GB" sz="3200" dirty="0"/>
              <a:t>CRA and CIERA© contribute to tangible and actionable processes</a:t>
            </a:r>
          </a:p>
          <a:p>
            <a:r>
              <a:rPr lang="en-GB" sz="3200" dirty="0"/>
              <a:t>Applicable across sectors (events and beyond) and to transformation of society</a:t>
            </a:r>
          </a:p>
          <a:p>
            <a:r>
              <a:rPr lang="en-GB" sz="3200" dirty="0"/>
              <a:t>Contribute to sense of belonging</a:t>
            </a:r>
          </a:p>
        </p:txBody>
      </p:sp>
    </p:spTree>
    <p:extLst>
      <p:ext uri="{BB962C8B-B14F-4D97-AF65-F5344CB8AC3E}">
        <p14:creationId xmlns:p14="http://schemas.microsoft.com/office/powerpoint/2010/main" val="17527366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27D9B-2D40-0432-A6F0-314482E82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7690" y="136525"/>
            <a:ext cx="10590028" cy="1120597"/>
          </a:xfrm>
        </p:spPr>
        <p:txBody>
          <a:bodyPr/>
          <a:lstStyle/>
          <a:p>
            <a:r>
              <a:rPr lang="en-GB" sz="4000" dirty="0"/>
              <a:t>Discussion Questions</a:t>
            </a:r>
            <a:endParaRPr lang="en-US" sz="2400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723DBC-6D8D-8228-0B17-FB6DABCF57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5054" y="1283656"/>
            <a:ext cx="11836946" cy="4451827"/>
          </a:xfrm>
        </p:spPr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en-GB" sz="2400" b="0" i="0" dirty="0">
                <a:solidFill>
                  <a:srgbClr val="1A1919"/>
                </a:solidFill>
                <a:effectLst/>
              </a:rPr>
              <a:t>How would you utilise the CIERA© as a tool to embed equity, diversity an inclusion in establishing a new business? How do you think utilising the CRA would</a:t>
            </a:r>
            <a:r>
              <a:rPr lang="en-GB" sz="2400" dirty="0">
                <a:solidFill>
                  <a:srgbClr val="1A1919"/>
                </a:solidFill>
              </a:rPr>
              <a:t>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assist you in this process?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2400" b="0" i="0" dirty="0">
                <a:solidFill>
                  <a:srgbClr val="1A1919"/>
                </a:solidFill>
                <a:effectLst/>
              </a:rPr>
              <a:t>What are some of the challenges you may face when attempting to conduct a</a:t>
            </a:r>
            <a:r>
              <a:rPr lang="en-GB" sz="2400" dirty="0">
                <a:solidFill>
                  <a:srgbClr val="1A1919"/>
                </a:solidFill>
              </a:rPr>
              <a:t>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cultural risk assessment? How would you plan to minimise these challenges?</a:t>
            </a:r>
            <a:endParaRPr lang="en-GB" sz="2400" dirty="0">
              <a:solidFill>
                <a:srgbClr val="1A1919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sz="2400" b="0" i="0" dirty="0">
                <a:solidFill>
                  <a:srgbClr val="1A1919"/>
                </a:solidFill>
                <a:effectLst/>
              </a:rPr>
              <a:t>The CIERA© is a live document, what does this mean to you and how will it</a:t>
            </a:r>
            <a:r>
              <a:rPr lang="en-GB" sz="2400" dirty="0">
                <a:solidFill>
                  <a:srgbClr val="1A1919"/>
                </a:solidFill>
              </a:rPr>
              <a:t>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impact how you run events?</a:t>
            </a:r>
            <a:endParaRPr lang="en-GB" sz="2400" dirty="0">
              <a:solidFill>
                <a:srgbClr val="1A1919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sz="2400" b="0" i="0" dirty="0">
                <a:solidFill>
                  <a:srgbClr val="1A1919"/>
                </a:solidFill>
                <a:effectLst/>
              </a:rPr>
              <a:t>Using an international exposition in Qatar as an example, using the headings in</a:t>
            </a:r>
            <a:r>
              <a:rPr lang="en-GB" sz="2400" dirty="0">
                <a:solidFill>
                  <a:srgbClr val="1A1919"/>
                </a:solidFill>
              </a:rPr>
              <a:t>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Figure 8.1, which shows the headings for the CRA, conduct a cultural risk assessment on your programme timings. What would you need to consider? What cultural knowledge would you need to have to complete this element effectively?</a:t>
            </a:r>
            <a:endParaRPr lang="en-GB" sz="2400" dirty="0">
              <a:solidFill>
                <a:srgbClr val="1A1919"/>
              </a:solidFill>
              <a:effectLst/>
            </a:endParaRPr>
          </a:p>
          <a:p>
            <a:pPr marL="457200" indent="-457200">
              <a:buFont typeface="+mj-lt"/>
              <a:buAutoNum type="arabicPeriod"/>
            </a:pPr>
            <a:endParaRPr lang="en-GB" sz="2400" dirty="0">
              <a:solidFill>
                <a:srgbClr val="1A1919"/>
              </a:solidFill>
              <a:effectLst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5835A5-9FED-C243-FE6A-5EEFAA85D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03855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68CE08-AE05-4244-6529-9E14C1BF0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552788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</TotalTime>
  <Words>2096</Words>
  <Application>Microsoft Office PowerPoint</Application>
  <PresentationFormat>Widescreen</PresentationFormat>
  <Paragraphs>130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Office Theme</vt:lpstr>
      <vt:lpstr>Custom Design</vt:lpstr>
      <vt:lpstr>PowerPoint Presentation</vt:lpstr>
      <vt:lpstr>PowerPoint Presentation</vt:lpstr>
      <vt:lpstr>PowerPoint Presentation</vt:lpstr>
      <vt:lpstr>Chapter 8: The Cultural Risk Assessment and the Cultural Inclusivity and Equity Risk Assessment Bernadette Albert</vt:lpstr>
      <vt:lpstr>Introduction – the Cultural Risk Assessment (CRA) and the Cultural Inclusivity and Equity Risk Assessment (CIERA©) </vt:lpstr>
      <vt:lpstr>Origins of the CRA </vt:lpstr>
      <vt:lpstr>The Cultural Risk Assessment</vt:lpstr>
      <vt:lpstr>Requisite skills for delivery – CRA </vt:lpstr>
      <vt:lpstr>The CIERA©</vt:lpstr>
      <vt:lpstr>Application of the CIERA© </vt:lpstr>
      <vt:lpstr>PowerPoint Presentation</vt:lpstr>
      <vt:lpstr>Key aspects of the CIERA©</vt:lpstr>
      <vt:lpstr>Summary</vt:lpstr>
      <vt:lpstr>Discussion Questions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Sally North</dc:creator>
  <cp:lastModifiedBy>Rev Ruth Dowson</cp:lastModifiedBy>
  <cp:revision>10</cp:revision>
  <dcterms:created xsi:type="dcterms:W3CDTF">2026-03-17T13:44:53Z</dcterms:created>
  <dcterms:modified xsi:type="dcterms:W3CDTF">2026-07-19T17:06:33Z</dcterms:modified>
</cp:coreProperties>
</file>